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0" r:id="rId1"/>
  </p:sldMasterIdLst>
  <p:notesMasterIdLst>
    <p:notesMasterId r:id="rId15"/>
  </p:notesMasterIdLst>
  <p:handoutMasterIdLst>
    <p:handoutMasterId r:id="rId16"/>
  </p:handoutMasterIdLst>
  <p:sldIdLst>
    <p:sldId id="304" r:id="rId2"/>
    <p:sldId id="305" r:id="rId3"/>
    <p:sldId id="306" r:id="rId4"/>
    <p:sldId id="314" r:id="rId5"/>
    <p:sldId id="313" r:id="rId6"/>
    <p:sldId id="315" r:id="rId7"/>
    <p:sldId id="316" r:id="rId8"/>
    <p:sldId id="310" r:id="rId9"/>
    <p:sldId id="321" r:id="rId10"/>
    <p:sldId id="318" r:id="rId11"/>
    <p:sldId id="319" r:id="rId12"/>
    <p:sldId id="320" r:id="rId13"/>
    <p:sldId id="317" r:id="rId14"/>
  </p:sldIdLst>
  <p:sldSz cx="9144000" cy="6858000" type="screen4x3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Kneebone" initials="EK" lastIdx="9" clrIdx="0">
    <p:extLst>
      <p:ext uri="{19B8F6BF-5375-455C-9EA6-DF929625EA0E}">
        <p15:presenceInfo xmlns:p15="http://schemas.microsoft.com/office/powerpoint/2012/main" userId="Elizabeth Kneebone" providerId="None"/>
      </p:ext>
    </p:extLst>
  </p:cmAuthor>
  <p:cmAuthor id="2" name="David Garcia" initials="DG" lastIdx="3" clrIdx="1">
    <p:extLst>
      <p:ext uri="{19B8F6BF-5375-455C-9EA6-DF929625EA0E}">
        <p15:presenceInfo xmlns:p15="http://schemas.microsoft.com/office/powerpoint/2012/main" userId="David Gar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FFC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2" autoAdjust="0"/>
    <p:restoredTop sz="85142" autoAdjust="0"/>
  </p:normalViewPr>
  <p:slideViewPr>
    <p:cSldViewPr snapToGrid="0">
      <p:cViewPr varScale="1">
        <p:scale>
          <a:sx n="57" d="100"/>
          <a:sy n="57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BD27E2D-0576-4002-BE79-DEDF2F91672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C48C988-A3AC-42C0-91F8-FB5CB5FF5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4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618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323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9855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6473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3309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971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632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8131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618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323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9855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6473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3309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971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632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42029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618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323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9855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6473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3309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971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632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947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3553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 marL="171450" indent="-171450">
              <a:buSzPct val="25000"/>
              <a:buFontTx/>
              <a:buChar char="-"/>
            </a:pP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8131" y="8842029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e251bbfc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4e251bbfc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g4e251bbfc0_0_13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59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799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e251bbfc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4e251bbfc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4e251bbfc0_0_5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47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e251bbfc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4e251bbfc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4e251bbfc0_0_10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0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e251bbfc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4e251bbfc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4e251bbfc0_0_4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61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52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B81D"/>
              </a:buClr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6769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51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18372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866464" y="6356350"/>
            <a:ext cx="182033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457200" y="6034087"/>
            <a:ext cx="8229600" cy="23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"/>
              </a:spcBef>
              <a:buClr>
                <a:srgbClr val="5B6770"/>
              </a:buClr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792288" y="4560464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B81D"/>
              </a:buClr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792288" y="372638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792288" y="5127201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18372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866464" y="6356350"/>
            <a:ext cx="182033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57200" y="6034087"/>
            <a:ext cx="8229600" cy="23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"/>
              </a:spcBef>
              <a:buClr>
                <a:srgbClr val="5B6770"/>
              </a:buClr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B81D"/>
              </a:buClr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51086" y="-385761"/>
            <a:ext cx="444182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18372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866464" y="6356350"/>
            <a:ext cx="182033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57200" y="6034087"/>
            <a:ext cx="8229600" cy="23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"/>
              </a:spcBef>
              <a:buClr>
                <a:srgbClr val="5B6770"/>
              </a:buClr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4820443" y="2083594"/>
            <a:ext cx="567531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B81D"/>
              </a:buClr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629443" y="102394"/>
            <a:ext cx="5675312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18372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866464" y="6356350"/>
            <a:ext cx="182033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 descr="YellowLine_vertical.png"/>
          <p:cNvPicPr preferRelativeResize="0"/>
          <p:nvPr/>
        </p:nvPicPr>
        <p:blipFill/>
        <p:spPr>
          <a:xfrm>
            <a:off x="8105003" y="-9056"/>
            <a:ext cx="261938" cy="13049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6034087"/>
            <a:ext cx="8229600" cy="238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80"/>
              </a:spcBef>
              <a:buClr>
                <a:srgbClr val="5B6770"/>
              </a:buClr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B94A-07F0-1941-9A5B-A04545DB84C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9BFB0-4BC9-6C4D-B13C-2D423D5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866464" y="6356350"/>
            <a:ext cx="18203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1082250" y="1549325"/>
            <a:ext cx="6208800" cy="4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20225" y="1332875"/>
            <a:ext cx="7336500" cy="40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–"/>
              <a:defRPr/>
            </a:lvl4pPr>
            <a:lvl5pPr marL="2286000" lvl="4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»"/>
              <a:defRPr/>
            </a:lvl5pPr>
            <a:lvl6pPr marL="2743200" lvl="5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68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B81D"/>
              </a:buClr>
              <a:buFont typeface="Arial"/>
              <a:buNone/>
              <a:defRPr sz="2800" b="1" i="0" u="none" strike="noStrike" cap="none">
                <a:solidFill>
                  <a:srgbClr val="FFB8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18372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866464" y="6356350"/>
            <a:ext cx="182033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84" r:id="rId5"/>
    <p:sldLayoutId id="214748368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 descr="TernerLogoP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659" y="4538877"/>
            <a:ext cx="2344654" cy="17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379854" y="747877"/>
            <a:ext cx="6663459" cy="251169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4000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Who owns housing policy </a:t>
            </a:r>
            <a:r>
              <a:rPr lang="en-US" sz="40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in </a:t>
            </a:r>
            <a:r>
              <a:rPr lang="en-US" sz="4000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California</a:t>
            </a:r>
            <a:r>
              <a:rPr lang="en-US" sz="40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?</a:t>
            </a:r>
          </a:p>
          <a:p>
            <a:pPr algn="ctr">
              <a:buSzPct val="25000"/>
            </a:pPr>
            <a:endParaRPr lang="en-US" sz="40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ctr">
              <a:buSzPct val="25000"/>
            </a:pPr>
            <a:r>
              <a:rPr lang="en-US" sz="4000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State </a:t>
            </a:r>
            <a:r>
              <a:rPr lang="en-US" sz="4000" i="1" dirty="0">
                <a:solidFill>
                  <a:schemeClr val="accent1"/>
                </a:solidFill>
                <a:latin typeface="Georgia" panose="02040502050405020303" pitchFamily="18" charset="0"/>
              </a:rPr>
              <a:t>versus local regulatory </a:t>
            </a:r>
            <a:r>
              <a:rPr lang="en-US" sz="4000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regimes</a:t>
            </a:r>
          </a:p>
          <a:p>
            <a:pPr algn="ctr">
              <a:buSzPct val="25000"/>
            </a:pPr>
            <a:endParaRPr lang="en-US" sz="4000" i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ctr">
              <a:buSzPct val="25000"/>
            </a:pPr>
            <a:endParaRPr lang="en-US" sz="27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lvl="0" algn="ctr">
              <a:buSzPct val="25000"/>
            </a:pPr>
            <a:r>
              <a:rPr lang="en-US" sz="1800" dirty="0">
                <a:solidFill>
                  <a:srgbClr val="5D6770"/>
                </a:solidFill>
                <a:latin typeface="Georgia" panose="02040502050405020303" pitchFamily="18" charset="0"/>
              </a:rPr>
              <a:t/>
            </a:r>
            <a:br>
              <a:rPr lang="en-US" sz="1800" dirty="0">
                <a:solidFill>
                  <a:srgbClr val="5D6770"/>
                </a:solidFill>
                <a:latin typeface="Georgia" panose="02040502050405020303" pitchFamily="18" charset="0"/>
              </a:rPr>
            </a:br>
            <a:endParaRPr lang="en-US" sz="1800" dirty="0">
              <a:solidFill>
                <a:srgbClr val="5D677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s://gspp.berkeley.edu/assets/img/made/assets/uploads/page/BIFYA_Logo_long_resized_yellow_190_7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9" y="4765521"/>
            <a:ext cx="3157780" cy="126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/>
        </p:nvSpPr>
        <p:spPr>
          <a:xfrm>
            <a:off x="706825" y="0"/>
            <a:ext cx="83004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B677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351027" y="105707"/>
            <a:ext cx="879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Localities zone less land for multifamily uses than for single family or non-residential uses</a:t>
            </a:r>
            <a:endParaRPr sz="2400" b="1" i="0" u="none" strike="noStrike" cap="non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06" name="Google Shape;106;p14"/>
          <p:cNvCxnSpPr/>
          <p:nvPr/>
        </p:nvCxnSpPr>
        <p:spPr>
          <a:xfrm rot="10800000" flipH="1">
            <a:off x="351026" y="1228896"/>
            <a:ext cx="8458800" cy="19800"/>
          </a:xfrm>
          <a:prstGeom prst="straightConnector1">
            <a:avLst/>
          </a:prstGeom>
          <a:noFill/>
          <a:ln w="9525" cap="flat" cmpd="sng">
            <a:solidFill>
              <a:srgbClr val="FEB51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6866464" y="6356350"/>
            <a:ext cx="182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4063000" y="4281125"/>
            <a:ext cx="396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375" y="1576825"/>
            <a:ext cx="6059225" cy="445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7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706825" y="0"/>
            <a:ext cx="83004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B677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351027" y="105707"/>
            <a:ext cx="879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About half of localities maintained their zoning or made it more restrictive over the past five years</a:t>
            </a:r>
            <a:endParaRPr sz="2400" b="1" i="0" u="none" strike="noStrike" cap="non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7" name="Google Shape;117;p15"/>
          <p:cNvCxnSpPr/>
          <p:nvPr/>
        </p:nvCxnSpPr>
        <p:spPr>
          <a:xfrm rot="10800000" flipH="1">
            <a:off x="351026" y="1228896"/>
            <a:ext cx="8458800" cy="19800"/>
          </a:xfrm>
          <a:prstGeom prst="straightConnector1">
            <a:avLst/>
          </a:prstGeom>
          <a:noFill/>
          <a:ln w="9525" cap="flat" cmpd="sng">
            <a:solidFill>
              <a:srgbClr val="FEB51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6866464" y="6356350"/>
            <a:ext cx="182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4063000" y="4281125"/>
            <a:ext cx="396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250" y="1509800"/>
            <a:ext cx="6180350" cy="458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5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/>
        </p:nvSpPr>
        <p:spPr>
          <a:xfrm>
            <a:off x="706825" y="0"/>
            <a:ext cx="83004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B677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351027" y="105707"/>
            <a:ext cx="879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Localities often need more time to approve projects that diverge from current zoning</a:t>
            </a:r>
            <a:endParaRPr sz="2400" b="1" i="0" u="none" strike="noStrike" cap="non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28" name="Google Shape;128;p16"/>
          <p:cNvCxnSpPr/>
          <p:nvPr/>
        </p:nvCxnSpPr>
        <p:spPr>
          <a:xfrm rot="10800000" flipH="1">
            <a:off x="351026" y="1228896"/>
            <a:ext cx="8458800" cy="19800"/>
          </a:xfrm>
          <a:prstGeom prst="straightConnector1">
            <a:avLst/>
          </a:prstGeom>
          <a:noFill/>
          <a:ln w="9525" cap="flat" cmpd="sng">
            <a:solidFill>
              <a:srgbClr val="FEB51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6866464" y="6356350"/>
            <a:ext cx="182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4063000" y="4281125"/>
            <a:ext cx="396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740" y="1548880"/>
            <a:ext cx="6030485" cy="437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3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sldNum" idx="12"/>
          </p:nvPr>
        </p:nvSpPr>
        <p:spPr>
          <a:xfrm>
            <a:off x="6866464" y="6356350"/>
            <a:ext cx="182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68175" y="109075"/>
            <a:ext cx="8753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B677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0" y="0"/>
            <a:ext cx="81567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accent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351025" y="105700"/>
            <a:ext cx="8470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Questions and Feedback</a:t>
            </a:r>
            <a:endParaRPr sz="2400" b="1" i="0" u="none" strike="noStrike" cap="non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2" name="Google Shape;152;p18"/>
          <p:cNvCxnSpPr/>
          <p:nvPr/>
        </p:nvCxnSpPr>
        <p:spPr>
          <a:xfrm rot="10800000" flipH="1">
            <a:off x="351026" y="1228896"/>
            <a:ext cx="8458800" cy="19800"/>
          </a:xfrm>
          <a:prstGeom prst="straightConnector1">
            <a:avLst/>
          </a:prstGeom>
          <a:noFill/>
          <a:ln w="9525" cap="flat" cmpd="sng">
            <a:solidFill>
              <a:srgbClr val="FEB51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644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3859" y="1043491"/>
            <a:ext cx="756377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Please welcome….</a:t>
            </a:r>
          </a:p>
          <a:p>
            <a:endParaRPr lang="en-US" sz="2400" b="1" i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endParaRPr lang="en-US" sz="2400" b="1" i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r>
              <a:rPr lang="en-US" sz="24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Louis </a:t>
            </a:r>
            <a:r>
              <a:rPr lang="en-US" sz="2400" b="1" i="1" dirty="0" err="1" smtClean="0">
                <a:solidFill>
                  <a:schemeClr val="accent1"/>
                </a:solidFill>
                <a:latin typeface="Georgia" panose="02040502050405020303" pitchFamily="18" charset="0"/>
              </a:rPr>
              <a:t>Mirante</a:t>
            </a:r>
            <a:r>
              <a:rPr lang="en-US" sz="2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— Legislative Director, CA YIMBY</a:t>
            </a:r>
          </a:p>
          <a:p>
            <a:endParaRPr lang="en-US" sz="24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r>
              <a:rPr lang="en-US" sz="24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Darin </a:t>
            </a:r>
            <a:r>
              <a:rPr lang="en-US" sz="2400" b="1" i="1" dirty="0" err="1" smtClean="0">
                <a:solidFill>
                  <a:schemeClr val="accent1"/>
                </a:solidFill>
                <a:latin typeface="Georgia" panose="02040502050405020303" pitchFamily="18" charset="0"/>
              </a:rPr>
              <a:t>Ranelletti</a:t>
            </a:r>
            <a:r>
              <a:rPr lang="en-US" sz="2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— Policy Director for Housing Security, Mayor’s Office, Oakland</a:t>
            </a:r>
          </a:p>
          <a:p>
            <a:endParaRPr lang="en-US" sz="24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r>
              <a:rPr lang="en-US" sz="24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Linda Wheaton</a:t>
            </a:r>
            <a:r>
              <a:rPr lang="en-US" sz="2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—</a:t>
            </a:r>
            <a:r>
              <a:rPr lang="en-US" sz="24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Former Assistant </a:t>
            </a:r>
            <a:r>
              <a:rPr lang="en-US" sz="2400" dirty="0">
                <a:solidFill>
                  <a:schemeClr val="accent1"/>
                </a:solidFill>
                <a:latin typeface="Georgia" panose="02040502050405020303" pitchFamily="18" charset="0"/>
              </a:rPr>
              <a:t>Director, Intergovernmental </a:t>
            </a:r>
            <a:r>
              <a:rPr lang="en-US" sz="2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Affairs, California Department of Housing </a:t>
            </a:r>
            <a:r>
              <a:rPr lang="en-US" sz="2400" dirty="0">
                <a:solidFill>
                  <a:schemeClr val="accent1"/>
                </a:solidFill>
                <a:latin typeface="Georgia" panose="02040502050405020303" pitchFamily="18" charset="0"/>
              </a:rPr>
              <a:t>&amp; Community Development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69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4868" y="1000459"/>
            <a:ext cx="81220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California has a housing crisis!</a:t>
            </a:r>
          </a:p>
          <a:p>
            <a:pPr algn="ctr"/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endParaRPr lang="en-US" sz="2400" b="1" i="1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3 million renters pay more than 30% of their income on rent</a:t>
            </a:r>
          </a:p>
          <a:p>
            <a:pPr algn="ctr"/>
            <a:endParaRPr lang="en-US" sz="32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1.5 million pay more than 50% of their income on rent</a:t>
            </a:r>
            <a:endParaRPr lang="en-US" sz="32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612" y="377308"/>
            <a:ext cx="8122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California has a housing crisis!</a:t>
            </a:r>
          </a:p>
          <a:p>
            <a:pPr algn="ctr"/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56641" y="2946770"/>
            <a:ext cx="5113864" cy="3425666"/>
            <a:chOff x="2077071" y="2863088"/>
            <a:chExt cx="4940715" cy="30106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0497" y="2863088"/>
              <a:ext cx="4743001" cy="11149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3335" y="3986466"/>
              <a:ext cx="4584901" cy="1973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2860" y="4216457"/>
              <a:ext cx="4545376" cy="1874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0434" y="4475914"/>
              <a:ext cx="4584901" cy="177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r="557" b="-371"/>
            <a:stretch/>
          </p:blipFill>
          <p:spPr>
            <a:xfrm>
              <a:off x="2077071" y="4702924"/>
              <a:ext cx="4795217" cy="1881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1" b="14907"/>
            <a:stretch/>
          </p:blipFill>
          <p:spPr>
            <a:xfrm>
              <a:off x="2240023" y="4979219"/>
              <a:ext cx="4624426" cy="15951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/>
            <a:srcRect t="1" r="800" b="15603"/>
            <a:stretch/>
          </p:blipFill>
          <p:spPr>
            <a:xfrm>
              <a:off x="2353746" y="5232935"/>
              <a:ext cx="4509017" cy="15821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2885" y="5469216"/>
              <a:ext cx="4584901" cy="40453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849086" y="1274110"/>
            <a:ext cx="8077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We’re losing </a:t>
            </a:r>
            <a:r>
              <a:rPr lang="en-US" sz="2800" dirty="0">
                <a:solidFill>
                  <a:schemeClr val="accent1"/>
                </a:solidFill>
                <a:latin typeface="Georgia" panose="02040502050405020303" pitchFamily="18" charset="0"/>
              </a:rPr>
              <a:t>low and middle income earners, continues to attract high income earners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42618" y="2423550"/>
            <a:ext cx="6283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Georgia" panose="02040502050405020303" pitchFamily="18" charset="0"/>
              </a:rPr>
              <a:t>Migration Between California and Other States By Income, 2010-2016 (LAO)</a:t>
            </a:r>
          </a:p>
        </p:txBody>
      </p:sp>
    </p:spTree>
    <p:extLst>
      <p:ext uri="{BB962C8B-B14F-4D97-AF65-F5344CB8AC3E}">
        <p14:creationId xmlns:p14="http://schemas.microsoft.com/office/powerpoint/2010/main" val="12366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538" y="1359906"/>
            <a:ext cx="8039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25000"/>
            </a:pPr>
            <a:r>
              <a:rPr lang="en-US" sz="32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We don’t build homes like we used to</a:t>
            </a:r>
            <a:endParaRPr lang="en-US" sz="3200" b="1" i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217" y="344243"/>
            <a:ext cx="8122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California has a housing crisis!</a:t>
            </a:r>
          </a:p>
          <a:p>
            <a:pPr algn="ctr"/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81" y="2322335"/>
            <a:ext cx="7312018" cy="42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3310" y="1055661"/>
            <a:ext cx="8420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25000"/>
            </a:pPr>
            <a:r>
              <a:rPr lang="en-US" sz="32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We only build two kinds of homes now</a:t>
            </a:r>
            <a:endParaRPr lang="en-US" sz="3200" b="1" i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217" y="344243"/>
            <a:ext cx="8122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California has a housing crisis!</a:t>
            </a:r>
          </a:p>
          <a:p>
            <a:pPr algn="ctr"/>
            <a:endParaRPr lang="en-US" sz="24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11265" r="10981" b="14746"/>
          <a:stretch/>
        </p:blipFill>
        <p:spPr>
          <a:xfrm>
            <a:off x="2137101" y="2102102"/>
            <a:ext cx="5003346" cy="4436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594301" y="1794325"/>
            <a:ext cx="49474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E748B"/>
                </a:solidFill>
                <a:latin typeface="Georgia" charset="0"/>
                <a:ea typeface="Georgia" charset="0"/>
                <a:cs typeface="Georgia" charset="0"/>
                <a:sym typeface="Georgia"/>
              </a:rPr>
              <a:t>Dominant type of Housing Built, 2000-2016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63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866464" y="6356350"/>
            <a:ext cx="182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706825" y="0"/>
            <a:ext cx="83004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B677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462025" y="132461"/>
            <a:ext cx="87900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dirty="0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Who Controls Housing?</a:t>
            </a:r>
            <a:endParaRPr sz="2400" b="1" i="0" u="none" strike="noStrike" cap="none" dirty="0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9" name="Google Shape;69;p10"/>
          <p:cNvCxnSpPr/>
          <p:nvPr/>
        </p:nvCxnSpPr>
        <p:spPr>
          <a:xfrm rot="10800000" flipH="1">
            <a:off x="351025" y="807840"/>
            <a:ext cx="8458800" cy="19800"/>
          </a:xfrm>
          <a:prstGeom prst="straightConnector1">
            <a:avLst/>
          </a:prstGeom>
          <a:noFill/>
          <a:ln w="9525" cap="flat" cmpd="sng">
            <a:solidFill>
              <a:srgbClr val="FEB516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70" name="Google Shape;70;p10"/>
          <p:cNvGraphicFramePr/>
          <p:nvPr>
            <p:extLst>
              <p:ext uri="{D42A27DB-BD31-4B8C-83A1-F6EECF244321}">
                <p14:modId xmlns:p14="http://schemas.microsoft.com/office/powerpoint/2010/main" val="2908418492"/>
              </p:ext>
            </p:extLst>
          </p:nvPr>
        </p:nvGraphicFramePr>
        <p:xfrm>
          <a:off x="351025" y="1000791"/>
          <a:ext cx="8618804" cy="53794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07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4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4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2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23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5B677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State </a:t>
                      </a:r>
                      <a:endParaRPr b="1">
                        <a:solidFill>
                          <a:srgbClr val="5B677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5B677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Region/COG</a:t>
                      </a:r>
                      <a:endParaRPr b="1" dirty="0">
                        <a:solidFill>
                          <a:srgbClr val="5B677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5B677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Local</a:t>
                      </a:r>
                      <a:endParaRPr b="1">
                        <a:solidFill>
                          <a:srgbClr val="5B677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5B677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Non-governmental </a:t>
                      </a:r>
                      <a:endParaRPr b="1">
                        <a:solidFill>
                          <a:srgbClr val="5B677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3234"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Georgia"/>
                        <a:buChar char="●"/>
                      </a:pPr>
                      <a:endParaRPr dirty="0">
                        <a:solidFill>
                          <a:srgbClr val="5B677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Georgia"/>
                        <a:buChar char="●"/>
                      </a:pPr>
                      <a:endParaRPr dirty="0">
                        <a:solidFill>
                          <a:srgbClr val="5B677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6770"/>
                        </a:buClr>
                        <a:buSzPts val="1400"/>
                        <a:buFont typeface="Georgia"/>
                        <a:buChar char="●"/>
                      </a:pPr>
                      <a:endParaRPr dirty="0">
                        <a:solidFill>
                          <a:srgbClr val="5B677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B677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1026" y="1502229"/>
            <a:ext cx="21439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Oversee setting and planning for housing goals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State Building Code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State Housing Law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Funding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4971" y="1502229"/>
            <a:ext cx="2223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Set housing goals for localities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Regional strategizing (CASA)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Direct Transit resources/planning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8917" y="1502229"/>
            <a:ext cx="22239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Long term planning for housing goals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Land use regulation and zoning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Entitlement - permitting and approval of projects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Local building codes and inspections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Local environmental regulations</a:t>
            </a:r>
            <a:endParaRPr lang="en-US" dirty="0">
              <a:solidFill>
                <a:srgbClr val="FF99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Workforce and procurement rules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Infrastructure priorities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Development fees</a:t>
            </a:r>
          </a:p>
          <a:p>
            <a:pPr marL="457200" lvl="0" indent="-317500">
              <a:buClr>
                <a:schemeClr val="accent5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Tenant policies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Funding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Historic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2903" y="1465361"/>
            <a:ext cx="2144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Labor and materials markets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Capital costs</a:t>
            </a:r>
          </a:p>
          <a:p>
            <a:pPr marL="457200" lvl="0" indent="-317500">
              <a:buClr>
                <a:srgbClr val="5B6770"/>
              </a:buClr>
              <a:buSzPts val="1400"/>
              <a:buFont typeface="Georgia"/>
              <a:buChar char="●"/>
            </a:pPr>
            <a:r>
              <a:rPr lang="en-US" dirty="0">
                <a:solidFill>
                  <a:srgbClr val="5B6770"/>
                </a:solidFill>
                <a:latin typeface="Georgia"/>
                <a:ea typeface="Georgia"/>
                <a:cs typeface="Georgia"/>
                <a:sym typeface="Georgia"/>
              </a:rPr>
              <a:t>Land supply and values</a:t>
            </a:r>
          </a:p>
        </p:txBody>
      </p:sp>
    </p:spTree>
    <p:extLst>
      <p:ext uri="{BB962C8B-B14F-4D97-AF65-F5344CB8AC3E}">
        <p14:creationId xmlns:p14="http://schemas.microsoft.com/office/powerpoint/2010/main" val="23580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546" y="521155"/>
            <a:ext cx="8763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25000"/>
            </a:pPr>
            <a:r>
              <a:rPr lang="en-US" sz="3200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Who owns housing policy in California?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97" y="1366221"/>
            <a:ext cx="781543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Stakeholders influence how we change (or stay the same)</a:t>
            </a:r>
          </a:p>
          <a:p>
            <a:pPr algn="ctr"/>
            <a:endParaRPr lang="en-US" sz="1800" b="1" i="1" dirty="0" smtClean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Unions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Developers/Builders– Private and non-profit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Landowners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Realtors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Equity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Environmental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Municipalities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Special Districts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Residents/Voters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866464" y="6356350"/>
            <a:ext cx="182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20225" y="1332875"/>
            <a:ext cx="7317300" cy="52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>
                <a:solidFill>
                  <a:srgbClr val="595959"/>
                </a:solidFill>
                <a:latin typeface="Georgia" panose="02040502050405020303" pitchFamily="18" charset="0"/>
              </a:rPr>
              <a:t>Data collected between 2017-2018 </a:t>
            </a:r>
            <a:endParaRPr sz="2400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>
                <a:solidFill>
                  <a:srgbClr val="595959"/>
                </a:solidFill>
                <a:latin typeface="Georgia" panose="02040502050405020303" pitchFamily="18" charset="0"/>
              </a:rPr>
              <a:t>Response rates:</a:t>
            </a:r>
            <a:endParaRPr sz="2400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</a:pPr>
            <a:r>
              <a:rPr lang="en-US" sz="2400" dirty="0">
                <a:solidFill>
                  <a:srgbClr val="595959"/>
                </a:solidFill>
                <a:latin typeface="Georgia" panose="02040502050405020303" pitchFamily="18" charset="0"/>
              </a:rPr>
              <a:t>252 of 482 incorporated cities (52%)</a:t>
            </a:r>
            <a:endParaRPr sz="2400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</a:pPr>
            <a:r>
              <a:rPr lang="en-US" sz="2400" dirty="0">
                <a:solidFill>
                  <a:srgbClr val="595959"/>
                </a:solidFill>
                <a:latin typeface="Georgia" panose="02040502050405020303" pitchFamily="18" charset="0"/>
              </a:rPr>
              <a:t>19 of 57 county unincorporated areas  (33%)</a:t>
            </a:r>
            <a:endParaRPr sz="2400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-US" sz="2400" dirty="0">
                <a:solidFill>
                  <a:srgbClr val="595959"/>
                </a:solidFill>
                <a:latin typeface="Georgia" panose="02040502050405020303" pitchFamily="18" charset="0"/>
              </a:rPr>
              <a:t>Responses represent jurisdictions encompassing 70% of the state population</a:t>
            </a:r>
            <a:endParaRPr sz="2400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0" y="2"/>
            <a:ext cx="82296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accent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706825" y="0"/>
            <a:ext cx="83004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5B677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351025" y="589825"/>
            <a:ext cx="8790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Terner California Residential Land Use Survey</a:t>
            </a:r>
            <a:endParaRPr sz="2400" b="1" i="0" u="none" strike="noStrike" cap="non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89" name="Google Shape;89;p12"/>
          <p:cNvCxnSpPr/>
          <p:nvPr/>
        </p:nvCxnSpPr>
        <p:spPr>
          <a:xfrm rot="10800000" flipH="1">
            <a:off x="351026" y="1228896"/>
            <a:ext cx="8458800" cy="19800"/>
          </a:xfrm>
          <a:prstGeom prst="straightConnector1">
            <a:avLst/>
          </a:prstGeom>
          <a:noFill/>
          <a:ln w="9525" cap="flat" cmpd="sng">
            <a:solidFill>
              <a:srgbClr val="FEB51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973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rner Center">
      <a:dk1>
        <a:srgbClr val="000000"/>
      </a:dk1>
      <a:lt1>
        <a:srgbClr val="FFFFFF"/>
      </a:lt1>
      <a:dk2>
        <a:srgbClr val="B7B09D"/>
      </a:dk2>
      <a:lt2>
        <a:srgbClr val="FFFFFF"/>
      </a:lt2>
      <a:accent1>
        <a:srgbClr val="4E748B"/>
      </a:accent1>
      <a:accent2>
        <a:srgbClr val="FFB81D"/>
      </a:accent2>
      <a:accent3>
        <a:srgbClr val="001E41"/>
      </a:accent3>
      <a:accent4>
        <a:srgbClr val="00B3E3"/>
      </a:accent4>
      <a:accent5>
        <a:srgbClr val="5B6770"/>
      </a:accent5>
      <a:accent6>
        <a:srgbClr val="E74C3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0BEC824A-37BD-8C4A-BD80-028F865A230A}" vid="{1DF0EAF9-18DD-1842-8EA3-73859BAEC4E3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HCHF Dashboard Presentation</Template>
  <TotalTime>14744</TotalTime>
  <Words>368</Words>
  <Application>Microsoft Office PowerPoint</Application>
  <PresentationFormat>On-screen Show (4:3)</PresentationFormat>
  <Paragraphs>103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Housing Development Dashboard</dc:title>
  <dc:creator>Sara Draper-Zivetz</dc:creator>
  <cp:lastModifiedBy>David Garcia</cp:lastModifiedBy>
  <cp:revision>277</cp:revision>
  <cp:lastPrinted>2018-04-03T23:01:22Z</cp:lastPrinted>
  <dcterms:created xsi:type="dcterms:W3CDTF">2017-04-21T19:46:28Z</dcterms:created>
  <dcterms:modified xsi:type="dcterms:W3CDTF">2019-02-07T18:14:56Z</dcterms:modified>
</cp:coreProperties>
</file>